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46505D-0015-4FB7-B717-F616C70C4105}"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34058346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6505D-0015-4FB7-B717-F616C70C4105}"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132793846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6505D-0015-4FB7-B717-F616C70C4105}"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180008820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46505D-0015-4FB7-B717-F616C70C4105}"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278423958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46505D-0015-4FB7-B717-F616C70C4105}"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254140257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46505D-0015-4FB7-B717-F616C70C4105}"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172878896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46505D-0015-4FB7-B717-F616C70C4105}"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91491298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46505D-0015-4FB7-B717-F616C70C4105}"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30244006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6505D-0015-4FB7-B717-F616C70C4105}"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1812693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6505D-0015-4FB7-B717-F616C70C4105}"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225571032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6505D-0015-4FB7-B717-F616C70C4105}"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E9B2F-8869-4766-B82F-0E5F44512BC6}" type="slidenum">
              <a:rPr lang="en-US" smtClean="0"/>
              <a:t>‹#›</a:t>
            </a:fld>
            <a:endParaRPr lang="en-US"/>
          </a:p>
        </p:txBody>
      </p:sp>
    </p:spTree>
    <p:extLst>
      <p:ext uri="{BB962C8B-B14F-4D97-AF65-F5344CB8AC3E}">
        <p14:creationId xmlns:p14="http://schemas.microsoft.com/office/powerpoint/2010/main" val="360183150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B43E85">
                <a:lumMod val="38000"/>
                <a:lumOff val="62000"/>
                <a:alpha val="60000"/>
              </a:srgbClr>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6505D-0015-4FB7-B717-F616C70C4105}" type="datetimeFigureOut">
              <a:rPr lang="en-US" smtClean="0"/>
              <a:t>7/3/2014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E9B2F-8869-4766-B82F-0E5F44512BC6}" type="slidenum">
              <a:rPr lang="en-US" smtClean="0"/>
              <a:t>‹#›</a:t>
            </a:fld>
            <a:endParaRPr lang="en-US"/>
          </a:p>
        </p:txBody>
      </p:sp>
    </p:spTree>
    <p:extLst>
      <p:ext uri="{BB962C8B-B14F-4D97-AF65-F5344CB8AC3E}">
        <p14:creationId xmlns:p14="http://schemas.microsoft.com/office/powerpoint/2010/main" val="650217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ps.ablongman.com/long_fowler_lbh_11/208/53327/13651736.cw/index.html" TargetMode="External"/><Relationship Id="rId3" Type="http://schemas.openxmlformats.org/officeDocument/2006/relationships/hyperlink" Target="http://grammar.ccc.commnet.edu/grammar/quizzes/cases_quiz2.htm%20Ignore#5" TargetMode="External"/><Relationship Id="rId7" Type="http://schemas.openxmlformats.org/officeDocument/2006/relationships/hyperlink" Target="http://www.towson.edu/ows/exercises/Pronoun%20Case%20-%20Exercise03.aspx" TargetMode="External"/><Relationship Id="rId2" Type="http://schemas.openxmlformats.org/officeDocument/2006/relationships/hyperlink" Target="http://grammar.ccc.commnet.edu/grammar/quizzes/cases_quiz1.htm" TargetMode="External"/><Relationship Id="rId1" Type="http://schemas.openxmlformats.org/officeDocument/2006/relationships/slideLayout" Target="../slideLayouts/slideLayout2.xml"/><Relationship Id="rId6" Type="http://schemas.openxmlformats.org/officeDocument/2006/relationships/hyperlink" Target="http://www.grammarbook.com/grammar_quiz/pronouns_1.asp%20Ignore#11" TargetMode="External"/><Relationship Id="rId5" Type="http://schemas.openxmlformats.org/officeDocument/2006/relationships/hyperlink" Target="http://www.chompchomp.com/hotpotatoes/procase02.htm" TargetMode="External"/><Relationship Id="rId4" Type="http://schemas.openxmlformats.org/officeDocument/2006/relationships/hyperlink" Target="http://www.chompchomp.com/hotpotatoes/procase01.htm" TargetMode="External"/><Relationship Id="rId9" Type="http://schemas.openxmlformats.org/officeDocument/2006/relationships/hyperlink" Target="http://www.chompchomp2.com/hotpotatoes/procase06.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Pronoun Usage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603315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686800" cy="6400800"/>
          </a:xfrm>
        </p:spPr>
        <p:txBody>
          <a:bodyPr>
            <a:normAutofit fontScale="92500" lnSpcReduction="20000"/>
          </a:bodyPr>
          <a:lstStyle/>
          <a:p>
            <a:pPr marL="0" indent="0">
              <a:buNone/>
            </a:pPr>
            <a:r>
              <a:rPr lang="en-US" dirty="0" smtClean="0"/>
              <a:t>One more note—a tiny one this time.  Sometimes we say things like</a:t>
            </a:r>
          </a:p>
          <a:p>
            <a:pPr marL="0" indent="0">
              <a:buNone/>
            </a:pPr>
            <a:endParaRPr lang="en-US" dirty="0" smtClean="0"/>
          </a:p>
          <a:p>
            <a:pPr marL="0" indent="0">
              <a:buNone/>
            </a:pPr>
            <a:r>
              <a:rPr lang="en-US" dirty="0" smtClean="0"/>
              <a:t>We students want to leave now.</a:t>
            </a:r>
          </a:p>
          <a:p>
            <a:pPr marL="0" indent="0">
              <a:buNone/>
            </a:pPr>
            <a:endParaRPr lang="en-US" dirty="0"/>
          </a:p>
          <a:p>
            <a:pPr marL="0" indent="0">
              <a:buNone/>
            </a:pPr>
            <a:r>
              <a:rPr lang="en-US" dirty="0" smtClean="0"/>
              <a:t>The way you know it’s “we” students &amp; not “us” students is that you take the noun (students) out &amp; see if what you have needs the nominative or objective case.  In the above sentence, you have a subject, so it’s “we.”</a:t>
            </a:r>
          </a:p>
          <a:p>
            <a:pPr marL="0" indent="0">
              <a:buNone/>
            </a:pPr>
            <a:endParaRPr lang="en-US" dirty="0"/>
          </a:p>
          <a:p>
            <a:pPr marL="0" indent="0">
              <a:buNone/>
            </a:pPr>
            <a:r>
              <a:rPr lang="en-US" dirty="0" smtClean="0"/>
              <a:t>Don’t do it for us students.</a:t>
            </a:r>
          </a:p>
          <a:p>
            <a:pPr marL="0" indent="0">
              <a:buNone/>
            </a:pPr>
            <a:endParaRPr lang="en-US" dirty="0"/>
          </a:p>
          <a:p>
            <a:pPr marL="0" indent="0">
              <a:buNone/>
            </a:pPr>
            <a:r>
              <a:rPr lang="en-US" dirty="0" smtClean="0"/>
              <a:t>In the above sentence, you have an object of a preposition &amp; therefore need the objective case.</a:t>
            </a:r>
            <a:endParaRPr lang="en-US" dirty="0"/>
          </a:p>
        </p:txBody>
      </p:sp>
    </p:spTree>
    <p:extLst>
      <p:ext uri="{BB962C8B-B14F-4D97-AF65-F5344CB8AC3E}">
        <p14:creationId xmlns:p14="http://schemas.microsoft.com/office/powerpoint/2010/main" val="165253325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t>Exercise page	</a:t>
            </a:r>
            <a:endParaRPr lang="en-US" sz="3600" dirty="0"/>
          </a:p>
        </p:txBody>
      </p:sp>
      <p:sp>
        <p:nvSpPr>
          <p:cNvPr id="3" name="Content Placeholder 2"/>
          <p:cNvSpPr>
            <a:spLocks noGrp="1"/>
          </p:cNvSpPr>
          <p:nvPr>
            <p:ph idx="1"/>
          </p:nvPr>
        </p:nvSpPr>
        <p:spPr>
          <a:xfrm>
            <a:off x="228600" y="609600"/>
            <a:ext cx="8686800" cy="5943600"/>
          </a:xfrm>
        </p:spPr>
        <p:txBody>
          <a:bodyPr>
            <a:normAutofit fontScale="77500" lnSpcReduction="20000"/>
          </a:bodyPr>
          <a:lstStyle/>
          <a:p>
            <a:pPr marL="0" indent="0">
              <a:buNone/>
            </a:pPr>
            <a:r>
              <a:rPr lang="en-US" dirty="0" smtClean="0">
                <a:hlinkClick r:id="rId2"/>
              </a:rPr>
              <a:t>http://grammar.ccc.commnet.edu/grammar/quizzes/cases_quiz1.htm</a:t>
            </a:r>
            <a:r>
              <a:rPr lang="en-US" dirty="0" smtClean="0"/>
              <a:t> Ignore #8.  Also, watch out for predicate nominatives!  No matter how it sounds, give the CORRECT answer.</a:t>
            </a:r>
          </a:p>
          <a:p>
            <a:pPr marL="0" indent="0">
              <a:buNone/>
            </a:pPr>
            <a:r>
              <a:rPr lang="en-US" dirty="0" smtClean="0">
                <a:hlinkClick r:id="rId3"/>
              </a:rPr>
              <a:t>http://grammar.ccc.commnet.edu/grammar/quizzes/cases_quiz2.htm Ignore #5</a:t>
            </a:r>
            <a:r>
              <a:rPr lang="en-US" dirty="0" smtClean="0"/>
              <a:t>.</a:t>
            </a:r>
          </a:p>
          <a:p>
            <a:pPr marL="0" indent="0">
              <a:buNone/>
            </a:pPr>
            <a:r>
              <a:rPr lang="en-US" dirty="0" smtClean="0">
                <a:hlinkClick r:id="rId4"/>
              </a:rPr>
              <a:t>http://www.chompchomp.com/hotpotatoes/procase01.htm</a:t>
            </a:r>
            <a:r>
              <a:rPr lang="en-US" dirty="0" smtClean="0"/>
              <a:t> Ignore 5,10,13,17,20.</a:t>
            </a:r>
          </a:p>
          <a:p>
            <a:pPr marL="0" indent="0">
              <a:buNone/>
            </a:pPr>
            <a:r>
              <a:rPr lang="en-US" dirty="0" smtClean="0">
                <a:hlinkClick r:id="rId5"/>
              </a:rPr>
              <a:t>http://www.chompchomp.com/hotpotatoes/procase02.htm</a:t>
            </a:r>
            <a:endParaRPr lang="en-US" dirty="0" smtClean="0"/>
          </a:p>
          <a:p>
            <a:pPr marL="0" indent="0">
              <a:buNone/>
            </a:pPr>
            <a:r>
              <a:rPr lang="en-US" dirty="0" smtClean="0">
                <a:hlinkClick r:id="rId6"/>
              </a:rPr>
              <a:t>http://www.grammarbook.com/grammar_quiz/pronouns_1.asp Ignore #11</a:t>
            </a:r>
            <a:r>
              <a:rPr lang="en-US" dirty="0" smtClean="0"/>
              <a:t>.</a:t>
            </a:r>
          </a:p>
          <a:p>
            <a:pPr marL="0" indent="0">
              <a:buNone/>
            </a:pPr>
            <a:r>
              <a:rPr lang="en-US" dirty="0" smtClean="0">
                <a:hlinkClick r:id="rId7"/>
              </a:rPr>
              <a:t>http://www.towson.edu/ows/exercises/Pronoun%20Case%20-%20Exercise03.aspx</a:t>
            </a:r>
            <a:endParaRPr lang="en-US" dirty="0" smtClean="0"/>
          </a:p>
          <a:p>
            <a:pPr marL="0" indent="0">
              <a:buNone/>
            </a:pPr>
            <a:r>
              <a:rPr lang="en-US" dirty="0" smtClean="0">
                <a:hlinkClick r:id="rId8"/>
              </a:rPr>
              <a:t>http://wps.ablongman.com/long_fowler_lbh_11/208/53327/13651736.cw/index.html</a:t>
            </a:r>
            <a:endParaRPr lang="en-US" dirty="0" smtClean="0"/>
          </a:p>
          <a:p>
            <a:pPr marL="0" indent="0">
              <a:buNone/>
            </a:pPr>
            <a:r>
              <a:rPr lang="en-US" dirty="0" smtClean="0">
                <a:hlinkClick r:id="rId9"/>
              </a:rPr>
              <a:t>http://www.chompchomp2.com/hotpotatoes/procase06.htm</a:t>
            </a:r>
            <a:r>
              <a:rPr lang="en-US" dirty="0" smtClean="0"/>
              <a:t> Ignore #10.</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4442162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36637"/>
            <a:ext cx="8229600" cy="5821363"/>
          </a:xfrm>
        </p:spPr>
        <p:txBody>
          <a:bodyPr/>
          <a:lstStyle/>
          <a:p>
            <a:pPr marL="0" indent="0">
              <a:buNone/>
            </a:pPr>
            <a:r>
              <a:rPr lang="en-US" dirty="0" smtClean="0"/>
              <a:t>We pretty well covered all pronouns in the slide show in the section on parts of speech.  The one thing we still need to cover is pronoun CASE.</a:t>
            </a:r>
          </a:p>
          <a:p>
            <a:pPr marL="0" indent="0">
              <a:buNone/>
            </a:pPr>
            <a:endParaRPr lang="en-US" dirty="0"/>
          </a:p>
          <a:p>
            <a:pPr marL="0" indent="0">
              <a:buNone/>
            </a:pPr>
            <a:r>
              <a:rPr lang="en-US" dirty="0" smtClean="0"/>
              <a:t>CASE is directly related to NOUN FUNCTION.  Personal pronouns are the only pronouns with case, &amp; there are 2 pronoun cases: nominative &amp; objective.  </a:t>
            </a:r>
          </a:p>
          <a:p>
            <a:pPr marL="0" indent="0">
              <a:buNone/>
            </a:pPr>
            <a:endParaRPr lang="en-US" dirty="0"/>
          </a:p>
        </p:txBody>
      </p:sp>
    </p:spTree>
    <p:extLst>
      <p:ext uri="{BB962C8B-B14F-4D97-AF65-F5344CB8AC3E}">
        <p14:creationId xmlns:p14="http://schemas.microsoft.com/office/powerpoint/2010/main" val="9165660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2400"/>
            <a:ext cx="8382000" cy="6477000"/>
          </a:xfrm>
        </p:spPr>
        <p:txBody>
          <a:bodyPr>
            <a:normAutofit fontScale="55000" lnSpcReduction="20000"/>
          </a:bodyPr>
          <a:lstStyle/>
          <a:p>
            <a:pPr marL="0" indent="0">
              <a:buNone/>
            </a:pPr>
            <a:r>
              <a:rPr lang="en-US" dirty="0" smtClean="0"/>
              <a:t>These are the NOMINATIVE pronouns:</a:t>
            </a:r>
          </a:p>
          <a:p>
            <a:pPr marL="0" indent="0">
              <a:buNone/>
            </a:pPr>
            <a:endParaRPr lang="en-US" dirty="0"/>
          </a:p>
          <a:p>
            <a:pPr marL="0" indent="0">
              <a:buNone/>
            </a:pPr>
            <a:r>
              <a:rPr lang="en-US" dirty="0" smtClean="0"/>
              <a:t>		I			we</a:t>
            </a:r>
          </a:p>
          <a:p>
            <a:pPr marL="0" indent="0">
              <a:buNone/>
            </a:pPr>
            <a:r>
              <a:rPr lang="en-US" dirty="0"/>
              <a:t>	</a:t>
            </a:r>
            <a:r>
              <a:rPr lang="en-US" dirty="0" smtClean="0"/>
              <a:t>	you			you (all)</a:t>
            </a:r>
          </a:p>
          <a:p>
            <a:pPr marL="0" indent="0">
              <a:buNone/>
            </a:pPr>
            <a:r>
              <a:rPr lang="en-US" dirty="0"/>
              <a:t>	</a:t>
            </a:r>
            <a:r>
              <a:rPr lang="en-US" dirty="0" smtClean="0"/>
              <a:t>	he, she, it			they</a:t>
            </a:r>
          </a:p>
          <a:p>
            <a:pPr marL="0" indent="0">
              <a:buNone/>
            </a:pPr>
            <a:endParaRPr lang="en-US" dirty="0" smtClean="0"/>
          </a:p>
          <a:p>
            <a:pPr marL="0" indent="0">
              <a:buNone/>
            </a:pPr>
            <a:r>
              <a:rPr lang="en-US" dirty="0" smtClean="0"/>
              <a:t> They are used as subjects and predicate nominatives:</a:t>
            </a:r>
          </a:p>
          <a:p>
            <a:pPr marL="0" indent="0">
              <a:buNone/>
            </a:pPr>
            <a:endParaRPr lang="en-US" dirty="0"/>
          </a:p>
          <a:p>
            <a:pPr marL="0" indent="0">
              <a:buNone/>
            </a:pPr>
            <a:r>
              <a:rPr lang="en-US" dirty="0" smtClean="0"/>
              <a:t>I am a teacher.</a:t>
            </a:r>
          </a:p>
          <a:p>
            <a:pPr marL="0" indent="0">
              <a:buNone/>
            </a:pPr>
            <a:r>
              <a:rPr lang="en-US" dirty="0" smtClean="0"/>
              <a:t>You are a student.</a:t>
            </a:r>
          </a:p>
          <a:p>
            <a:pPr marL="0" indent="0">
              <a:buNone/>
            </a:pPr>
            <a:r>
              <a:rPr lang="en-US" dirty="0" smtClean="0"/>
              <a:t>We live here.</a:t>
            </a:r>
          </a:p>
          <a:p>
            <a:pPr marL="0" indent="0">
              <a:buNone/>
            </a:pPr>
            <a:r>
              <a:rPr lang="en-US" dirty="0" smtClean="0"/>
              <a:t>They need a book.</a:t>
            </a:r>
          </a:p>
          <a:p>
            <a:pPr marL="0" indent="0">
              <a:buNone/>
            </a:pPr>
            <a:endParaRPr lang="en-US" dirty="0"/>
          </a:p>
          <a:p>
            <a:pPr marL="0" indent="0">
              <a:buNone/>
            </a:pPr>
            <a:r>
              <a:rPr lang="en-US" dirty="0" smtClean="0"/>
              <a:t>In the sentences above, the pronouns are subjects.  Using them as predicate nominatives is correct but may sound a little strange to you:</a:t>
            </a:r>
          </a:p>
          <a:p>
            <a:pPr marL="0" indent="0">
              <a:buNone/>
            </a:pPr>
            <a:endParaRPr lang="en-US" dirty="0" smtClean="0"/>
          </a:p>
          <a:p>
            <a:pPr marL="0" indent="0">
              <a:buNone/>
            </a:pPr>
            <a:r>
              <a:rPr lang="en-US" dirty="0" smtClean="0"/>
              <a:t>It is I.</a:t>
            </a:r>
          </a:p>
          <a:p>
            <a:pPr marL="0" indent="0">
              <a:buNone/>
            </a:pPr>
            <a:r>
              <a:rPr lang="en-US" dirty="0" smtClean="0"/>
              <a:t>The winner of the prize is he.</a:t>
            </a:r>
          </a:p>
          <a:p>
            <a:pPr marL="0" indent="0">
              <a:buNone/>
            </a:pPr>
            <a:r>
              <a:rPr lang="en-US" dirty="0" smtClean="0"/>
              <a:t>The people who should study are you &amp; she.</a:t>
            </a:r>
          </a:p>
          <a:p>
            <a:pPr marL="0" indent="0">
              <a:buNone/>
            </a:pPr>
            <a:endParaRPr lang="en-US" dirty="0"/>
          </a:p>
          <a:p>
            <a:pPr marL="0" indent="0">
              <a:buNone/>
            </a:pPr>
            <a:r>
              <a:rPr lang="en-US" dirty="0" smtClean="0"/>
              <a:t>Is there anyone who responds to the question, “Who’s there?” with “It is I”?  Maybe an English teacher or two.  Although you may not choose to TALK that way, you need to know what is technically correct.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466201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172200"/>
          </a:xfrm>
        </p:spPr>
        <p:txBody>
          <a:bodyPr>
            <a:normAutofit fontScale="92500" lnSpcReduction="10000"/>
          </a:bodyPr>
          <a:lstStyle/>
          <a:p>
            <a:pPr marL="0" indent="0">
              <a:buNone/>
            </a:pPr>
            <a:r>
              <a:rPr lang="en-US" dirty="0" smtClean="0"/>
              <a:t>These are the OBJECTIVE personal pronouns:</a:t>
            </a:r>
          </a:p>
          <a:p>
            <a:pPr marL="0" indent="0">
              <a:buNone/>
            </a:pPr>
            <a:endParaRPr lang="en-US" dirty="0"/>
          </a:p>
          <a:p>
            <a:pPr marL="0" indent="0">
              <a:buNone/>
            </a:pPr>
            <a:r>
              <a:rPr lang="en-US" dirty="0" smtClean="0"/>
              <a:t>		me			us</a:t>
            </a:r>
          </a:p>
          <a:p>
            <a:pPr marL="0" indent="0">
              <a:buNone/>
            </a:pPr>
            <a:r>
              <a:rPr lang="en-US" dirty="0"/>
              <a:t>	</a:t>
            </a:r>
            <a:r>
              <a:rPr lang="en-US" dirty="0" smtClean="0"/>
              <a:t>	you			you (all)</a:t>
            </a:r>
          </a:p>
          <a:p>
            <a:pPr marL="0" indent="0">
              <a:buNone/>
            </a:pPr>
            <a:r>
              <a:rPr lang="en-US" dirty="0"/>
              <a:t>	</a:t>
            </a:r>
            <a:r>
              <a:rPr lang="en-US" dirty="0" smtClean="0"/>
              <a:t>	him, her, it		them</a:t>
            </a:r>
          </a:p>
          <a:p>
            <a:pPr marL="0" indent="0">
              <a:buNone/>
            </a:pPr>
            <a:endParaRPr lang="en-US" dirty="0"/>
          </a:p>
          <a:p>
            <a:pPr marL="0" indent="0">
              <a:buNone/>
            </a:pPr>
            <a:r>
              <a:rPr lang="en-US" dirty="0" smtClean="0"/>
              <a:t>These are used as direct objects, indirect objects, &amp; objects of prepositions.  Examples:</a:t>
            </a:r>
          </a:p>
          <a:p>
            <a:pPr marL="0" indent="0">
              <a:buNone/>
            </a:pPr>
            <a:endParaRPr lang="en-US" dirty="0"/>
          </a:p>
          <a:p>
            <a:pPr marL="0" indent="0">
              <a:buNone/>
            </a:pPr>
            <a:r>
              <a:rPr lang="en-US" dirty="0" smtClean="0"/>
              <a:t>I see </a:t>
            </a:r>
            <a:r>
              <a:rPr lang="en-US" dirty="0" smtClean="0">
                <a:solidFill>
                  <a:srgbClr val="FF0000"/>
                </a:solidFill>
              </a:rPr>
              <a:t>him</a:t>
            </a:r>
            <a:r>
              <a:rPr lang="en-US" dirty="0" smtClean="0"/>
              <a:t>. – direct object     </a:t>
            </a:r>
          </a:p>
          <a:p>
            <a:pPr marL="0" indent="0">
              <a:buNone/>
            </a:pPr>
            <a:r>
              <a:rPr lang="en-US" dirty="0" smtClean="0"/>
              <a:t>I give </a:t>
            </a:r>
            <a:r>
              <a:rPr lang="en-US" dirty="0" smtClean="0">
                <a:solidFill>
                  <a:srgbClr val="FF0000"/>
                </a:solidFill>
              </a:rPr>
              <a:t>him</a:t>
            </a:r>
            <a:r>
              <a:rPr lang="en-US" dirty="0" smtClean="0"/>
              <a:t> food. – indirect obj.</a:t>
            </a:r>
          </a:p>
          <a:p>
            <a:pPr marL="0" indent="0">
              <a:buNone/>
            </a:pPr>
            <a:r>
              <a:rPr lang="en-US" dirty="0" smtClean="0"/>
              <a:t>I believe in </a:t>
            </a:r>
            <a:r>
              <a:rPr lang="en-US" dirty="0" smtClean="0">
                <a:solidFill>
                  <a:srgbClr val="FF0000"/>
                </a:solidFill>
              </a:rPr>
              <a:t>him</a:t>
            </a:r>
            <a:r>
              <a:rPr lang="en-US" dirty="0" smtClean="0"/>
              <a:t>. –obj. of prep.   </a:t>
            </a:r>
          </a:p>
        </p:txBody>
      </p:sp>
    </p:spTree>
    <p:extLst>
      <p:ext uri="{BB962C8B-B14F-4D97-AF65-F5344CB8AC3E}">
        <p14:creationId xmlns:p14="http://schemas.microsoft.com/office/powerpoint/2010/main" val="10188860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dirty="0" smtClean="0"/>
              <a:t>With appositives, case depends on the case of the noun that the appositive renames:</a:t>
            </a:r>
          </a:p>
          <a:p>
            <a:pPr marL="0" indent="0">
              <a:buNone/>
            </a:pPr>
            <a:endParaRPr lang="en-US" dirty="0"/>
          </a:p>
          <a:p>
            <a:pPr marL="0" indent="0">
              <a:buNone/>
            </a:pPr>
            <a:r>
              <a:rPr lang="en-US" dirty="0" smtClean="0"/>
              <a:t>The two daughters, Rita &amp; I, will help with the meal.</a:t>
            </a:r>
          </a:p>
          <a:p>
            <a:pPr marL="0" indent="0">
              <a:buNone/>
            </a:pPr>
            <a:endParaRPr lang="en-US" dirty="0"/>
          </a:p>
          <a:p>
            <a:pPr marL="0" indent="0">
              <a:buNone/>
            </a:pPr>
            <a:r>
              <a:rPr lang="en-US" dirty="0" smtClean="0"/>
              <a:t>He saw her two daughters, Rita &amp; me.</a:t>
            </a:r>
          </a:p>
          <a:p>
            <a:pPr marL="0" indent="0">
              <a:buNone/>
            </a:pPr>
            <a:endParaRPr lang="en-US" dirty="0"/>
          </a:p>
          <a:p>
            <a:pPr marL="0" indent="0">
              <a:buNone/>
            </a:pPr>
            <a:r>
              <a:rPr lang="en-US" dirty="0" smtClean="0"/>
              <a:t>In the first case, “Rita &amp; I” renames the subject, so you use a nominative pronoun.  In the second, “Rita &amp; me” renames the direct object, so you use the objective case.</a:t>
            </a:r>
            <a:endParaRPr lang="en-US" dirty="0"/>
          </a:p>
        </p:txBody>
      </p:sp>
    </p:spTree>
    <p:extLst>
      <p:ext uri="{BB962C8B-B14F-4D97-AF65-F5344CB8AC3E}">
        <p14:creationId xmlns:p14="http://schemas.microsoft.com/office/powerpoint/2010/main" val="144976359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610600" cy="6172200"/>
          </a:xfrm>
        </p:spPr>
        <p:txBody>
          <a:bodyPr>
            <a:normAutofit fontScale="70000" lnSpcReduction="20000"/>
          </a:bodyPr>
          <a:lstStyle/>
          <a:p>
            <a:pPr marL="0" indent="0">
              <a:buNone/>
            </a:pPr>
            <a:r>
              <a:rPr lang="en-US" dirty="0" smtClean="0"/>
              <a:t>That leaves three functions: objective complement, noun of direct address, and retained object.</a:t>
            </a:r>
          </a:p>
          <a:p>
            <a:pPr marL="0" indent="0">
              <a:buNone/>
            </a:pPr>
            <a:endParaRPr lang="en-US" dirty="0"/>
          </a:p>
          <a:p>
            <a:pPr marL="0" indent="0">
              <a:buNone/>
            </a:pPr>
            <a:r>
              <a:rPr lang="en-US" dirty="0" smtClean="0"/>
              <a:t>Using a pronoun in any of these functions is a stretch at best:</a:t>
            </a:r>
          </a:p>
          <a:p>
            <a:pPr marL="0" indent="0">
              <a:buNone/>
            </a:pPr>
            <a:endParaRPr lang="en-US" dirty="0"/>
          </a:p>
          <a:p>
            <a:pPr marL="0" indent="0">
              <a:buNone/>
            </a:pPr>
            <a:r>
              <a:rPr lang="en-US" dirty="0" smtClean="0"/>
              <a:t>They were given him.  -- Here, “him” would be a retained object.  (“They were given him” is rearranged from “Somebody gave him to them,” where “him” is the direct object.)  Rather strange.</a:t>
            </a:r>
          </a:p>
          <a:p>
            <a:pPr marL="0" indent="0">
              <a:buNone/>
            </a:pPr>
            <a:endParaRPr lang="en-US" dirty="0"/>
          </a:p>
          <a:p>
            <a:pPr marL="0" indent="0">
              <a:buNone/>
            </a:pPr>
            <a:r>
              <a:rPr lang="en-US" dirty="0" smtClean="0"/>
              <a:t>And can you make up even a strange sentence using a pronoun as an objective complement or noun of address?</a:t>
            </a:r>
          </a:p>
          <a:p>
            <a:pPr marL="0" indent="0">
              <a:buNone/>
            </a:pPr>
            <a:endParaRPr lang="en-US" dirty="0"/>
          </a:p>
          <a:p>
            <a:pPr marL="0" indent="0">
              <a:buNone/>
            </a:pPr>
            <a:r>
              <a:rPr lang="en-US" dirty="0" smtClean="0"/>
              <a:t>We elected John him?????????</a:t>
            </a:r>
          </a:p>
          <a:p>
            <a:pPr marL="0" indent="0">
              <a:buNone/>
            </a:pPr>
            <a:r>
              <a:rPr lang="en-US" dirty="0" smtClean="0"/>
              <a:t>Hi, he—how are you doing??????</a:t>
            </a:r>
          </a:p>
          <a:p>
            <a:pPr marL="0" indent="0">
              <a:buNone/>
            </a:pPr>
            <a:endParaRPr lang="en-US" dirty="0"/>
          </a:p>
          <a:p>
            <a:pPr marL="0" indent="0">
              <a:buNone/>
            </a:pPr>
            <a:r>
              <a:rPr lang="en-US" dirty="0" smtClean="0"/>
              <a:t>So really, the only noun functions you need to worry about with pronouns are subject &amp; predicate nominative (nominative case pronouns) and direct object, indirect object, &amp; object of preposition (objective case).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9256247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991600" cy="6629400"/>
          </a:xfrm>
        </p:spPr>
        <p:txBody>
          <a:bodyPr>
            <a:normAutofit fontScale="70000" lnSpcReduction="20000"/>
          </a:bodyPr>
          <a:lstStyle/>
          <a:p>
            <a:pPr marL="0" indent="0">
              <a:buNone/>
            </a:pPr>
            <a:r>
              <a:rPr lang="en-US" dirty="0" smtClean="0"/>
              <a:t>A couple of notes:</a:t>
            </a:r>
          </a:p>
          <a:p>
            <a:pPr marL="0" indent="0">
              <a:buNone/>
            </a:pPr>
            <a:endParaRPr lang="en-US" sz="1900" dirty="0"/>
          </a:p>
          <a:p>
            <a:pPr marL="0" indent="0">
              <a:buNone/>
            </a:pPr>
            <a:r>
              <a:rPr lang="en-US" dirty="0" smtClean="0"/>
              <a:t>You usually hear about 3 pronoun cases: nominative, objective, &amp; possessive.  Possessive are</a:t>
            </a:r>
          </a:p>
          <a:p>
            <a:pPr marL="0" indent="0">
              <a:buNone/>
            </a:pPr>
            <a:endParaRPr lang="en-US" sz="2000" dirty="0"/>
          </a:p>
          <a:p>
            <a:pPr marL="0" indent="0">
              <a:buNone/>
            </a:pPr>
            <a:r>
              <a:rPr lang="en-US" dirty="0" smtClean="0"/>
              <a:t>mine			ours</a:t>
            </a:r>
          </a:p>
          <a:p>
            <a:pPr marL="0" indent="0">
              <a:buNone/>
            </a:pPr>
            <a:r>
              <a:rPr lang="en-US" dirty="0" smtClean="0"/>
              <a:t>yours			yours</a:t>
            </a:r>
          </a:p>
          <a:p>
            <a:pPr marL="0" indent="0">
              <a:buNone/>
            </a:pPr>
            <a:r>
              <a:rPr lang="en-US" dirty="0" smtClean="0"/>
              <a:t>his, hers, its		theirs</a:t>
            </a:r>
          </a:p>
          <a:p>
            <a:pPr marL="0" indent="0">
              <a:buNone/>
            </a:pPr>
            <a:endParaRPr lang="en-US" sz="2000" dirty="0"/>
          </a:p>
          <a:p>
            <a:pPr marL="0" indent="0">
              <a:buNone/>
            </a:pPr>
            <a:r>
              <a:rPr lang="en-US" dirty="0" smtClean="0"/>
              <a:t>But possessive can replace both nominative &amp; objective pronouns:</a:t>
            </a:r>
          </a:p>
          <a:p>
            <a:pPr marL="0" indent="0">
              <a:buNone/>
            </a:pPr>
            <a:endParaRPr lang="en-US" dirty="0"/>
          </a:p>
          <a:p>
            <a:pPr marL="0" indent="0" algn="ctr">
              <a:buNone/>
            </a:pPr>
            <a:r>
              <a:rPr lang="en-US" dirty="0" smtClean="0"/>
              <a:t>Rita &amp; </a:t>
            </a:r>
            <a:r>
              <a:rPr lang="en-US" dirty="0" err="1" smtClean="0"/>
              <a:t>Maddy</a:t>
            </a:r>
            <a:r>
              <a:rPr lang="en-US" dirty="0" smtClean="0"/>
              <a:t>, are your sisters coming?</a:t>
            </a:r>
          </a:p>
          <a:p>
            <a:pPr marL="0" indent="0" algn="ctr">
              <a:buNone/>
            </a:pPr>
            <a:r>
              <a:rPr lang="en-US" dirty="0" smtClean="0"/>
              <a:t>Rita: No, </a:t>
            </a:r>
            <a:r>
              <a:rPr lang="en-US" dirty="0" smtClean="0">
                <a:solidFill>
                  <a:srgbClr val="FF0000"/>
                </a:solidFill>
              </a:rPr>
              <a:t>mine</a:t>
            </a:r>
            <a:r>
              <a:rPr lang="en-US" dirty="0" smtClean="0"/>
              <a:t> is sick. – subject</a:t>
            </a:r>
          </a:p>
          <a:p>
            <a:pPr marL="0" indent="0" algn="ctr">
              <a:buNone/>
            </a:pPr>
            <a:endParaRPr lang="en-US" dirty="0"/>
          </a:p>
          <a:p>
            <a:pPr marL="0" indent="0" algn="ctr">
              <a:buNone/>
            </a:pPr>
            <a:r>
              <a:rPr lang="en-US" dirty="0" smtClean="0"/>
              <a:t>Rita &amp; </a:t>
            </a:r>
            <a:r>
              <a:rPr lang="en-US" dirty="0" err="1" smtClean="0"/>
              <a:t>Maddy</a:t>
            </a:r>
            <a:r>
              <a:rPr lang="en-US" dirty="0" smtClean="0"/>
              <a:t>, where are your sisters?</a:t>
            </a:r>
          </a:p>
          <a:p>
            <a:pPr marL="0" indent="0" algn="ctr">
              <a:buNone/>
            </a:pPr>
            <a:r>
              <a:rPr lang="en-US" dirty="0" smtClean="0"/>
              <a:t>Rita: I haven’t seen </a:t>
            </a:r>
            <a:r>
              <a:rPr lang="en-US" dirty="0" smtClean="0">
                <a:solidFill>
                  <a:srgbClr val="FF0000"/>
                </a:solidFill>
              </a:rPr>
              <a:t>mine</a:t>
            </a:r>
            <a:r>
              <a:rPr lang="en-US" dirty="0" smtClean="0"/>
              <a:t> for a week. – direct object</a:t>
            </a:r>
          </a:p>
          <a:p>
            <a:pPr marL="0" indent="0">
              <a:buNone/>
            </a:pPr>
            <a:endParaRPr lang="en-US" dirty="0"/>
          </a:p>
          <a:p>
            <a:pPr marL="0" indent="0">
              <a:buNone/>
            </a:pPr>
            <a:r>
              <a:rPr lang="en-US" dirty="0" smtClean="0"/>
              <a:t>So although there are supposedly 3 cases, there are only 2 uses: nominative &amp; objective.  It is perhaps easier to think of personal pronouns as one type of pronoun &amp; possessive pronouns as another, just as demonstrative pronouns are a type, impersonal pronouns are a type, etc.</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2253339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400800"/>
          </a:xfrm>
        </p:spPr>
        <p:txBody>
          <a:bodyPr>
            <a:normAutofit fontScale="70000" lnSpcReduction="20000"/>
          </a:bodyPr>
          <a:lstStyle/>
          <a:p>
            <a:pPr marL="0" indent="0">
              <a:buNone/>
            </a:pPr>
            <a:r>
              <a:rPr lang="en-US" dirty="0" smtClean="0"/>
              <a:t>Second, be careful when you combine personal pronouns.  Which of these is correct:</a:t>
            </a:r>
          </a:p>
          <a:p>
            <a:pPr marL="0" indent="0">
              <a:buNone/>
            </a:pPr>
            <a:endParaRPr lang="en-US" dirty="0"/>
          </a:p>
          <a:p>
            <a:pPr marL="0" indent="0">
              <a:buNone/>
            </a:pPr>
            <a:r>
              <a:rPr lang="en-US" dirty="0" smtClean="0"/>
              <a:t>Please keep the secret between you &amp; I.</a:t>
            </a:r>
          </a:p>
          <a:p>
            <a:pPr marL="0" indent="0">
              <a:buNone/>
            </a:pPr>
            <a:r>
              <a:rPr lang="en-US" dirty="0" smtClean="0"/>
              <a:t>Please keep the secret between you &amp; me.</a:t>
            </a:r>
          </a:p>
          <a:p>
            <a:pPr marL="0" indent="0">
              <a:buNone/>
            </a:pPr>
            <a:endParaRPr lang="en-US" dirty="0"/>
          </a:p>
          <a:p>
            <a:pPr marL="0" indent="0">
              <a:buNone/>
            </a:pPr>
            <a:r>
              <a:rPr lang="en-US" dirty="0" smtClean="0"/>
              <a:t>The second is correct.  “Between” is a preposition, &amp; OBJECTIVE case pronouns follow prepositions: for me, to me, near me.</a:t>
            </a:r>
          </a:p>
          <a:p>
            <a:pPr marL="0" indent="0">
              <a:buNone/>
            </a:pPr>
            <a:endParaRPr lang="en-US" dirty="0"/>
          </a:p>
          <a:p>
            <a:pPr marL="0" indent="0">
              <a:buNone/>
            </a:pPr>
            <a:r>
              <a:rPr lang="en-US" dirty="0" smtClean="0"/>
              <a:t>Hypercorrection is the problem here.  We know that “you &amp; me are going” is incorrect; it’s supposed to be “you and I.”  So when you’re being conscious of your speech, you may go with “you &amp; I” because it sounds more educated.  But while “you &amp; I” is correct as a subject, “you &amp; me” is correct as an object of a preposition.</a:t>
            </a:r>
          </a:p>
          <a:p>
            <a:pPr marL="0" indent="0">
              <a:buNone/>
            </a:pPr>
            <a:endParaRPr lang="en-US" dirty="0" smtClean="0"/>
          </a:p>
          <a:p>
            <a:pPr marL="0" indent="0">
              <a:buNone/>
            </a:pPr>
            <a:r>
              <a:rPr lang="en-US" dirty="0" smtClean="0"/>
              <a:t>Examples of correct sentences:</a:t>
            </a:r>
          </a:p>
          <a:p>
            <a:pPr marL="0" indent="0">
              <a:buNone/>
            </a:pPr>
            <a:endParaRPr lang="en-US" dirty="0"/>
          </a:p>
          <a:p>
            <a:pPr marL="0" indent="0">
              <a:buNone/>
            </a:pPr>
            <a:r>
              <a:rPr lang="en-US" dirty="0" smtClean="0"/>
              <a:t>You and I are leaving.		        They did it for you &amp; me.</a:t>
            </a:r>
          </a:p>
          <a:p>
            <a:pPr marL="0" indent="0">
              <a:buNone/>
            </a:pPr>
            <a:r>
              <a:rPr lang="en-US" dirty="0" smtClean="0"/>
              <a:t>You and she are leaving.		        They live near you &amp; her.</a:t>
            </a:r>
          </a:p>
          <a:p>
            <a:pPr marL="0" indent="0">
              <a:buNone/>
            </a:pPr>
            <a:r>
              <a:rPr lang="en-US" dirty="0" smtClean="0"/>
              <a:t>She &amp; I are leaving.		        They’re going to help her &amp; me.</a:t>
            </a:r>
          </a:p>
        </p:txBody>
      </p:sp>
    </p:spTree>
    <p:extLst>
      <p:ext uri="{BB962C8B-B14F-4D97-AF65-F5344CB8AC3E}">
        <p14:creationId xmlns:p14="http://schemas.microsoft.com/office/powerpoint/2010/main" val="3867398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76200"/>
            <a:ext cx="8991600" cy="6781800"/>
          </a:xfrm>
        </p:spPr>
        <p:txBody>
          <a:bodyPr>
            <a:normAutofit fontScale="55000" lnSpcReduction="20000"/>
          </a:bodyPr>
          <a:lstStyle/>
          <a:p>
            <a:pPr marL="0" indent="0">
              <a:buNone/>
            </a:pPr>
            <a:r>
              <a:rPr lang="en-US" dirty="0" smtClean="0"/>
              <a:t>Third, watch out for pronouns that follow “than” or “as.”  We say, for example, “He’s older than me,” but that’s not correct.</a:t>
            </a:r>
          </a:p>
          <a:p>
            <a:pPr marL="0" indent="0">
              <a:buNone/>
            </a:pPr>
            <a:endParaRPr lang="en-US" sz="2100" dirty="0"/>
          </a:p>
          <a:p>
            <a:pPr marL="0" indent="0">
              <a:buNone/>
            </a:pPr>
            <a:r>
              <a:rPr lang="en-US" dirty="0" smtClean="0"/>
              <a:t>The reason that </a:t>
            </a:r>
          </a:p>
          <a:p>
            <a:pPr marL="0" indent="0">
              <a:buNone/>
            </a:pPr>
            <a:endParaRPr lang="en-US" sz="2100" dirty="0"/>
          </a:p>
          <a:p>
            <a:pPr marL="0" indent="0" algn="ctr">
              <a:buNone/>
            </a:pPr>
            <a:r>
              <a:rPr lang="en-US" dirty="0" smtClean="0"/>
              <a:t>He is older than I (not me)</a:t>
            </a:r>
          </a:p>
          <a:p>
            <a:pPr marL="0" indent="0">
              <a:buNone/>
            </a:pPr>
            <a:endParaRPr lang="en-US" sz="2100" dirty="0"/>
          </a:p>
          <a:p>
            <a:pPr marL="0" indent="0">
              <a:buNone/>
            </a:pPr>
            <a:r>
              <a:rPr lang="en-US" dirty="0" smtClean="0"/>
              <a:t>Is correct is that there’s an understood verb after I.  In fact, sometimes we even say that verb:</a:t>
            </a:r>
          </a:p>
          <a:p>
            <a:pPr marL="0" indent="0">
              <a:buNone/>
            </a:pPr>
            <a:endParaRPr lang="en-US" sz="2100" dirty="0"/>
          </a:p>
          <a:p>
            <a:pPr marL="0" indent="0" algn="ctr">
              <a:buNone/>
            </a:pPr>
            <a:r>
              <a:rPr lang="en-US" dirty="0" smtClean="0"/>
              <a:t>He is older than I am.</a:t>
            </a:r>
          </a:p>
          <a:p>
            <a:pPr marL="0" indent="0">
              <a:buNone/>
            </a:pPr>
            <a:endParaRPr lang="en-US" sz="2100" dirty="0"/>
          </a:p>
          <a:p>
            <a:pPr marL="0" indent="0">
              <a:buNone/>
            </a:pPr>
            <a:r>
              <a:rPr lang="en-US" dirty="0" smtClean="0"/>
              <a:t>The same is true with “as”:</a:t>
            </a:r>
          </a:p>
          <a:p>
            <a:pPr marL="0" indent="0">
              <a:buNone/>
            </a:pPr>
            <a:endParaRPr lang="en-US" sz="2100" dirty="0"/>
          </a:p>
          <a:p>
            <a:pPr marL="0" indent="0" algn="ctr">
              <a:buNone/>
            </a:pPr>
            <a:r>
              <a:rPr lang="en-US" dirty="0" smtClean="0"/>
              <a:t>He is as tall as I (am).</a:t>
            </a:r>
          </a:p>
          <a:p>
            <a:pPr marL="0" indent="0">
              <a:buNone/>
            </a:pPr>
            <a:endParaRPr lang="en-US" sz="2100" dirty="0"/>
          </a:p>
          <a:p>
            <a:pPr marL="0" indent="0">
              <a:buNone/>
            </a:pPr>
            <a:r>
              <a:rPr lang="en-US" dirty="0" smtClean="0"/>
              <a:t>It sounds stiff to say, “He is as tall as I,” just like it does when you say, “It is I,” but you can sound OK AND be correct by always including the verb.  At any rate, whatever you choose to say, the nominative pronoun is what’s correct.</a:t>
            </a:r>
          </a:p>
          <a:p>
            <a:pPr marL="0" indent="0">
              <a:buNone/>
            </a:pPr>
            <a:endParaRPr lang="en-US" sz="2300" dirty="0"/>
          </a:p>
          <a:p>
            <a:pPr marL="0" indent="0">
              <a:buNone/>
            </a:pPr>
            <a:r>
              <a:rPr lang="en-US" i="1" dirty="0" smtClean="0"/>
              <a:t>However</a:t>
            </a:r>
            <a:r>
              <a:rPr lang="en-US" dirty="0" smtClean="0"/>
              <a:t>…</a:t>
            </a:r>
          </a:p>
          <a:p>
            <a:pPr marL="0" indent="0">
              <a:buNone/>
            </a:pPr>
            <a:endParaRPr lang="en-US" sz="2300" dirty="0"/>
          </a:p>
          <a:p>
            <a:pPr marL="0" indent="0">
              <a:buNone/>
            </a:pPr>
            <a:r>
              <a:rPr lang="en-US" dirty="0" smtClean="0"/>
              <a:t>There are exceptions, depending on meaning.  Consider the following sentences:</a:t>
            </a:r>
          </a:p>
          <a:p>
            <a:pPr marL="0" indent="0">
              <a:buNone/>
            </a:pPr>
            <a:endParaRPr lang="en-US" sz="2300" dirty="0"/>
          </a:p>
          <a:p>
            <a:pPr marL="0" indent="0" algn="ctr">
              <a:buNone/>
            </a:pPr>
            <a:r>
              <a:rPr lang="en-US" dirty="0" smtClean="0"/>
              <a:t>I can help you more than he.   I can help you more than him.</a:t>
            </a:r>
          </a:p>
          <a:p>
            <a:pPr marL="0" indent="0">
              <a:buNone/>
            </a:pPr>
            <a:endParaRPr lang="en-US" sz="2300" dirty="0"/>
          </a:p>
          <a:p>
            <a:pPr marL="0" indent="0">
              <a:buNone/>
            </a:pPr>
            <a:r>
              <a:rPr lang="en-US" dirty="0" smtClean="0"/>
              <a:t>BOTH of the above sentences are correct: in the 1st, </a:t>
            </a:r>
            <a:r>
              <a:rPr lang="en-US" u="sng" dirty="0" smtClean="0"/>
              <a:t>I</a:t>
            </a:r>
            <a:r>
              <a:rPr lang="en-US" dirty="0" smtClean="0"/>
              <a:t> can help you more than </a:t>
            </a:r>
            <a:r>
              <a:rPr lang="en-US" u="sng" dirty="0" smtClean="0"/>
              <a:t>he</a:t>
            </a:r>
            <a:r>
              <a:rPr lang="en-US" dirty="0" smtClean="0"/>
              <a:t> can help you.</a:t>
            </a:r>
          </a:p>
          <a:p>
            <a:pPr marL="0" indent="0">
              <a:buNone/>
            </a:pPr>
            <a:r>
              <a:rPr lang="en-US" dirty="0" smtClean="0"/>
              <a:t>In the 2nd, I can help </a:t>
            </a:r>
            <a:r>
              <a:rPr lang="en-US" u="sng" dirty="0" smtClean="0"/>
              <a:t>you</a:t>
            </a:r>
            <a:r>
              <a:rPr lang="en-US" dirty="0" smtClean="0"/>
              <a:t> more than I can help </a:t>
            </a:r>
            <a:r>
              <a:rPr lang="en-US" u="sng" dirty="0" smtClean="0"/>
              <a:t>him</a:t>
            </a:r>
            <a:r>
              <a:rPr lang="en-US" dirty="0" smtClean="0"/>
              <a:t>.</a:t>
            </a:r>
          </a:p>
        </p:txBody>
      </p:sp>
    </p:spTree>
    <p:extLst>
      <p:ext uri="{BB962C8B-B14F-4D97-AF65-F5344CB8AC3E}">
        <p14:creationId xmlns:p14="http://schemas.microsoft.com/office/powerpoint/2010/main" val="388423362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3021</TotalTime>
  <Words>859</Words>
  <Application>Microsoft Office PowerPoint</Application>
  <PresentationFormat>On-screen Show (4:3)</PresentationFormat>
  <Paragraphs>130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Pronoun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 page </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Pronoun Usage</dc:title>
  <dc:creator>Karen Guffey</dc:creator>
  <cp:lastModifiedBy>Karen Guffey</cp:lastModifiedBy>
  <cp:revision>26</cp:revision>
  <dcterms:created xsi:type="dcterms:W3CDTF">2014-07-03T23:20:25Z</dcterms:created>
  <dcterms:modified xsi:type="dcterms:W3CDTF">2014-07-06T01:41:37Z</dcterms:modified>
</cp:coreProperties>
</file>